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31" r:id="rId2"/>
    <p:sldId id="332" r:id="rId3"/>
    <p:sldId id="340" r:id="rId4"/>
    <p:sldId id="341" r:id="rId5"/>
    <p:sldId id="333" r:id="rId6"/>
    <p:sldId id="334" r:id="rId7"/>
    <p:sldId id="335" r:id="rId8"/>
    <p:sldId id="338" r:id="rId9"/>
    <p:sldId id="336" r:id="rId10"/>
    <p:sldId id="318" r:id="rId11"/>
    <p:sldId id="339" r:id="rId12"/>
    <p:sldId id="317" r:id="rId13"/>
    <p:sldId id="314" r:id="rId14"/>
    <p:sldId id="315"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4.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7/01%20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2%20BDEF%20Code.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3%20Behavior%20Pool%20logic.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smtClean="0">
                <a:solidFill>
                  <a:schemeClr val="bg1"/>
                </a:solidFill>
                <a:latin typeface="Cooper Black" panose="0208090404030B020404" pitchFamily="18" charset="0"/>
              </a:rPr>
              <a:t>Day 27</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effectLst/>
                <a:uLnTx/>
                <a:uFillTx/>
                <a:latin typeface="Arial" panose="020B0604020202020204" pitchFamily="34" charset="0"/>
                <a:ea typeface="+mn-ea"/>
                <a:cs typeface="Arial" panose="020B0604020202020204" pitchFamily="34" charset="0"/>
              </a:rPr>
              <a:t>2</a:t>
            </a:r>
            <a:r>
              <a:rPr lang="en-IN" sz="4800" b="1" spc="100" noProof="0" dirty="0">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35542602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a:t>
            </a:r>
            <a:r>
              <a:rPr lang="en-IN" sz="4399">
                <a:solidFill>
                  <a:schemeClr val="bg1"/>
                </a:solidFill>
                <a:latin typeface="Cooper Black" panose="0208090404030B020404" pitchFamily="18" charset="0"/>
              </a:rPr>
              <a:t>Day </a:t>
            </a:r>
            <a:r>
              <a:rPr lang="en-IN" sz="4399" smtClean="0">
                <a:solidFill>
                  <a:schemeClr val="bg1"/>
                </a:solidFill>
                <a:latin typeface="Cooper Black" panose="0208090404030B020404" pitchFamily="18" charset="0"/>
              </a:rPr>
              <a:t>27</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7"/>
            <a:ext cx="7962085" cy="3477619"/>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Local Types/Classes in ABAP with Global Classes</a:t>
            </a:r>
          </a:p>
          <a:p>
            <a:pPr marL="133234" indent="-285664">
              <a:buFont typeface="Arial" panose="020B0604020202020204" pitchFamily="34" charset="0"/>
              <a:buChar char="•"/>
            </a:pPr>
            <a:r>
              <a:rPr lang="en-IN" sz="1999" dirty="0">
                <a:solidFill>
                  <a:schemeClr val="bg1"/>
                </a:solidFill>
              </a:rPr>
              <a:t>Implementing Class Pool </a:t>
            </a:r>
            <a:r>
              <a:rPr lang="en-IN" sz="1999" dirty="0" smtClean="0">
                <a:solidFill>
                  <a:schemeClr val="bg1"/>
                </a:solidFill>
              </a:rPr>
              <a:t>Concept</a:t>
            </a:r>
            <a:endParaRPr lang="en-US" sz="2000" dirty="0" smtClean="0">
              <a:solidFill>
                <a:schemeClr val="bg1"/>
              </a:solidFill>
            </a:endParaRPr>
          </a:p>
          <a:p>
            <a:pPr marL="342900" indent="-342900">
              <a:buFont typeface="Arial" panose="020B0604020202020204" pitchFamily="34" charset="0"/>
              <a:buChar char="•"/>
            </a:pPr>
            <a:r>
              <a:rPr lang="en-US" sz="2000" dirty="0" smtClean="0">
                <a:solidFill>
                  <a:schemeClr val="bg1"/>
                </a:solidFill>
              </a:rPr>
              <a:t>Behavior </a:t>
            </a:r>
            <a:r>
              <a:rPr lang="en-US" sz="2000" dirty="0">
                <a:solidFill>
                  <a:schemeClr val="bg1"/>
                </a:solidFill>
              </a:rPr>
              <a:t>Definition Introduction</a:t>
            </a:r>
          </a:p>
          <a:p>
            <a:pPr marL="342900" indent="-342900">
              <a:buFont typeface="Arial" panose="020B0604020202020204" pitchFamily="34" charset="0"/>
              <a:buChar char="•"/>
            </a:pPr>
            <a:r>
              <a:rPr lang="en-US" sz="2000" dirty="0">
                <a:solidFill>
                  <a:schemeClr val="bg1"/>
                </a:solidFill>
              </a:rPr>
              <a:t>Create Behavior Definition</a:t>
            </a:r>
          </a:p>
          <a:p>
            <a:pPr marL="342900" indent="-342900">
              <a:buFont typeface="Arial" panose="020B0604020202020204" pitchFamily="34" charset="0"/>
              <a:buChar char="•"/>
            </a:pPr>
            <a:r>
              <a:rPr lang="en-US" sz="2000" dirty="0">
                <a:solidFill>
                  <a:schemeClr val="bg1"/>
                </a:solidFill>
              </a:rPr>
              <a:t>Create Behavior implementation for Unmanaged Scenario</a:t>
            </a:r>
          </a:p>
          <a:p>
            <a:pPr marL="342900" indent="-342900">
              <a:buFont typeface="Arial" panose="020B0604020202020204" pitchFamily="34" charset="0"/>
              <a:buChar char="•"/>
            </a:pPr>
            <a:r>
              <a:rPr lang="en-US" sz="2000" dirty="0">
                <a:solidFill>
                  <a:schemeClr val="bg1"/>
                </a:solidFill>
              </a:rPr>
              <a:t>Implementing Create, Update and Delete</a:t>
            </a:r>
          </a:p>
          <a:p>
            <a:pPr marL="342900" indent="-342900">
              <a:buFont typeface="Arial" panose="020B0604020202020204" pitchFamily="34" charset="0"/>
              <a:buChar char="•"/>
            </a:pPr>
            <a:r>
              <a:rPr lang="en-US" sz="2000" dirty="0">
                <a:solidFill>
                  <a:schemeClr val="bg1"/>
                </a:solidFill>
              </a:rPr>
              <a:t>Make field read only</a:t>
            </a:r>
          </a:p>
          <a:p>
            <a:pPr marL="342900" indent="-342900">
              <a:buFont typeface="Arial" panose="020B0604020202020204" pitchFamily="34" charset="0"/>
              <a:buChar char="•"/>
            </a:pPr>
            <a:r>
              <a:rPr lang="en-US" sz="2000" dirty="0">
                <a:solidFill>
                  <a:schemeClr val="bg1"/>
                </a:solidFill>
              </a:rPr>
              <a:t>Making field </a:t>
            </a:r>
            <a:r>
              <a:rPr lang="en-US" sz="2000" dirty="0" smtClean="0">
                <a:solidFill>
                  <a:schemeClr val="bg1"/>
                </a:solidFill>
              </a:rPr>
              <a:t>Mandatory</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Add validation to the code</a:t>
            </a:r>
          </a:p>
          <a:p>
            <a:pPr marL="342900" indent="-342900">
              <a:buFont typeface="Arial" panose="020B0604020202020204" pitchFamily="34" charset="0"/>
              <a:buChar char="•"/>
            </a:pPr>
            <a:r>
              <a:rPr lang="en-US" sz="2000" dirty="0">
                <a:solidFill>
                  <a:schemeClr val="bg1"/>
                </a:solidFill>
              </a:rPr>
              <a:t>Implement Actions - set_status_booked</a:t>
            </a:r>
          </a:p>
          <a:p>
            <a:pPr marL="742727" lvl="1" indent="-285664">
              <a:buFont typeface="Arial" panose="020B0604020202020204" pitchFamily="34" charset="0"/>
              <a:buChar char="•"/>
            </a:pPr>
            <a:endParaRPr lang="en-IN" sz="2000" dirty="0">
              <a:solidFill>
                <a:schemeClr val="bg1"/>
              </a:solidFill>
            </a:endParaRPr>
          </a:p>
        </p:txBody>
      </p:sp>
    </p:spTree>
    <p:extLst>
      <p:ext uri="{BB962C8B-B14F-4D97-AF65-F5344CB8AC3E}">
        <p14:creationId xmlns:p14="http://schemas.microsoft.com/office/powerpoint/2010/main" val="378864742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332656"/>
            <a:ext cx="10969943" cy="711081"/>
          </a:xfrm>
        </p:spPr>
        <p:txBody>
          <a:bodyPr>
            <a:noAutofit/>
          </a:bodyPr>
          <a:lstStyle/>
          <a:p>
            <a:r>
              <a:rPr lang="en-US" sz="28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xmlns="" id="{37CE849F-BD64-4DB2-9A0C-B8566C657077}"/>
              </a:ext>
            </a:extLst>
          </p:cNvPr>
          <p:cNvSpPr txBox="1"/>
          <p:nvPr/>
        </p:nvSpPr>
        <p:spPr>
          <a:xfrm>
            <a:off x="439315" y="1124744"/>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xmlns=""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xmlns=""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xmlns=""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Speech Bubble: Rectangle with Corners Rounded 22">
            <a:extLst>
              <a:ext uri="{FF2B5EF4-FFF2-40B4-BE49-F238E27FC236}">
                <a16:creationId xmlns:a16="http://schemas.microsoft.com/office/drawing/2014/main" xmlns="" id="{FB9EDC56-5135-4BA2-8CE8-A5B1A6B82840}"/>
              </a:ext>
            </a:extLst>
          </p:cNvPr>
          <p:cNvSpPr/>
          <p:nvPr/>
        </p:nvSpPr>
        <p:spPr>
          <a:xfrm>
            <a:off x="9096825" y="3314935"/>
            <a:ext cx="2912026" cy="1772117"/>
          </a:xfrm>
          <a:prstGeom prst="wedgeRoundRectCallout">
            <a:avLst>
              <a:gd name="adj1" fmla="val -68476"/>
              <a:gd name="adj2" fmla="val 95656"/>
              <a:gd name="adj3" fmla="val 16667"/>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rPr>
              <a:t>Code is written in behavior pool, pool of local classes inside a global class</a:t>
            </a:r>
            <a:endParaRPr lang="en-IN" dirty="0">
              <a:solidFill>
                <a:schemeClr val="bg1"/>
              </a:solidFill>
            </a:endParaRPr>
          </a:p>
        </p:txBody>
      </p:sp>
      <p:sp>
        <p:nvSpPr>
          <p:cNvPr id="7" name="Rectangle 6"/>
          <p:cNvSpPr/>
          <p:nvPr/>
        </p:nvSpPr>
        <p:spPr>
          <a:xfrm>
            <a:off x="609441" y="847885"/>
            <a:ext cx="9926172" cy="2031325"/>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BDEF is an ABAP Repository object (just like Tables, classes, FM, Programs). </a:t>
            </a:r>
          </a:p>
          <a:p>
            <a:pPr marL="342900" indent="-342900" algn="just">
              <a:buFont typeface="Arial" panose="020B0604020202020204" pitchFamily="34" charset="0"/>
              <a:buChar char="•"/>
            </a:pPr>
            <a:r>
              <a:rPr lang="en-US" sz="1800" dirty="0"/>
              <a:t>This BDEF determines the behavior of an BO in context of RESTful ABAP programming. In simple words, what are all the different operations our BO can do like create, update, delete..</a:t>
            </a:r>
          </a:p>
          <a:p>
            <a:pPr marL="342900" indent="-342900" algn="just">
              <a:buFont typeface="Arial" panose="020B0604020202020204" pitchFamily="34" charset="0"/>
              <a:buChar char="•"/>
            </a:pPr>
            <a:r>
              <a:rPr lang="en-US" sz="1800" dirty="0"/>
              <a:t>This is created using BDL (Behavior definition Language)) and comprises modeling capability aspect of BP node for e.g. CRUD, actions, local between parent child etc.</a:t>
            </a:r>
          </a:p>
          <a:p>
            <a:pPr marL="342900" indent="-342900" algn="just">
              <a:buFont typeface="Arial" panose="020B0604020202020204" pitchFamily="34" charset="0"/>
              <a:buChar char="•"/>
            </a:pPr>
            <a:r>
              <a:rPr lang="en-US" sz="1800" dirty="0"/>
              <a:t>A BDEF </a:t>
            </a:r>
            <a:r>
              <a:rPr lang="en-US" sz="1800" b="1" dirty="0"/>
              <a:t>always </a:t>
            </a:r>
            <a:r>
              <a:rPr lang="en-US" sz="1800" dirty="0"/>
              <a:t>refers to a CDS Model. This reference results from the name equality with root entity,</a:t>
            </a:r>
          </a:p>
          <a:p>
            <a:pPr algn="just"/>
            <a:r>
              <a:rPr lang="en-US" sz="1800" dirty="0"/>
              <a:t>      Your CDS view name = BDEF Name</a:t>
            </a:r>
            <a:endParaRPr lang="en-IN" sz="1800" b="1" dirty="0"/>
          </a:p>
        </p:txBody>
      </p:sp>
      <p:sp>
        <p:nvSpPr>
          <p:cNvPr id="8" name="Rectangle 7">
            <a:extLst>
              <a:ext uri="{FF2B5EF4-FFF2-40B4-BE49-F238E27FC236}">
                <a16:creationId xmlns:a16="http://schemas.microsoft.com/office/drawing/2014/main" xmlns="" id="{ECFB33B8-7F10-4DD1-BFBA-A042147F471D}"/>
              </a:ext>
            </a:extLst>
          </p:cNvPr>
          <p:cNvSpPr/>
          <p:nvPr/>
        </p:nvSpPr>
        <p:spPr>
          <a:xfrm>
            <a:off x="909836" y="3284985"/>
            <a:ext cx="2782385" cy="101027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CDS View (root)</a:t>
            </a:r>
          </a:p>
          <a:p>
            <a:pPr algn="ctr"/>
            <a:r>
              <a:rPr lang="en-US" dirty="0">
                <a:solidFill>
                  <a:schemeClr val="bg1"/>
                </a:solidFill>
              </a:rPr>
              <a:t>Business Object</a:t>
            </a:r>
            <a:endParaRPr lang="en-IN" dirty="0">
              <a:solidFill>
                <a:schemeClr val="bg1"/>
              </a:solidFill>
            </a:endParaRPr>
          </a:p>
        </p:txBody>
      </p:sp>
      <p:sp>
        <p:nvSpPr>
          <p:cNvPr id="9" name="Rectangle 8">
            <a:extLst>
              <a:ext uri="{FF2B5EF4-FFF2-40B4-BE49-F238E27FC236}">
                <a16:creationId xmlns:a16="http://schemas.microsoft.com/office/drawing/2014/main" xmlns="" id="{0EF14C88-4842-4AD5-A661-C0F734897BE9}"/>
              </a:ext>
            </a:extLst>
          </p:cNvPr>
          <p:cNvSpPr/>
          <p:nvPr/>
        </p:nvSpPr>
        <p:spPr>
          <a:xfrm>
            <a:off x="5783952" y="3284984"/>
            <a:ext cx="2720907" cy="99371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Behavior Definition</a:t>
            </a:r>
          </a:p>
        </p:txBody>
      </p:sp>
      <p:cxnSp>
        <p:nvCxnSpPr>
          <p:cNvPr id="10" name="Straight Connector 9">
            <a:extLst>
              <a:ext uri="{FF2B5EF4-FFF2-40B4-BE49-F238E27FC236}">
                <a16:creationId xmlns:a16="http://schemas.microsoft.com/office/drawing/2014/main" xmlns="" id="{B3B62195-6B7D-4ABC-95BD-29D3A1076E57}"/>
              </a:ext>
            </a:extLst>
          </p:cNvPr>
          <p:cNvCxnSpPr>
            <a:stCxn id="8" idx="3"/>
            <a:endCxn id="9" idx="1"/>
          </p:cNvCxnSpPr>
          <p:nvPr/>
        </p:nvCxnSpPr>
        <p:spPr>
          <a:xfrm flipV="1">
            <a:off x="3692221" y="3781839"/>
            <a:ext cx="2091731" cy="828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45E46273-C5CC-4D9D-B863-69751737BB7C}"/>
              </a:ext>
            </a:extLst>
          </p:cNvPr>
          <p:cNvSpPr txBox="1"/>
          <p:nvPr/>
        </p:nvSpPr>
        <p:spPr>
          <a:xfrm>
            <a:off x="3692221" y="3434541"/>
            <a:ext cx="2160240" cy="461665"/>
          </a:xfrm>
          <a:prstGeom prst="rect">
            <a:avLst/>
          </a:prstGeom>
          <a:noFill/>
        </p:spPr>
        <p:txBody>
          <a:bodyPr wrap="square" rtlCol="0">
            <a:spAutoFit/>
          </a:bodyPr>
          <a:lstStyle/>
          <a:p>
            <a:r>
              <a:rPr lang="en-US" dirty="0"/>
              <a:t>1                  0..1</a:t>
            </a:r>
            <a:endParaRPr lang="en-IN" dirty="0"/>
          </a:p>
        </p:txBody>
      </p:sp>
      <p:sp>
        <p:nvSpPr>
          <p:cNvPr id="13" name="Rectangle 12">
            <a:extLst>
              <a:ext uri="{FF2B5EF4-FFF2-40B4-BE49-F238E27FC236}">
                <a16:creationId xmlns:a16="http://schemas.microsoft.com/office/drawing/2014/main" xmlns="" id="{CF67C793-9759-473F-9995-69000373DE7E}"/>
              </a:ext>
            </a:extLst>
          </p:cNvPr>
          <p:cNvSpPr/>
          <p:nvPr/>
        </p:nvSpPr>
        <p:spPr>
          <a:xfrm>
            <a:off x="909836" y="5239389"/>
            <a:ext cx="2782385" cy="101027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CDS Childs</a:t>
            </a:r>
            <a:endParaRPr lang="en-IN" dirty="0">
              <a:solidFill>
                <a:schemeClr val="bg1"/>
              </a:solidFill>
            </a:endParaRPr>
          </a:p>
        </p:txBody>
      </p:sp>
      <p:cxnSp>
        <p:nvCxnSpPr>
          <p:cNvPr id="14" name="Straight Connector 13">
            <a:extLst>
              <a:ext uri="{FF2B5EF4-FFF2-40B4-BE49-F238E27FC236}">
                <a16:creationId xmlns:a16="http://schemas.microsoft.com/office/drawing/2014/main" xmlns="" id="{BB7E1DB4-D183-45E9-84AC-035CD3A350E7}"/>
              </a:ext>
            </a:extLst>
          </p:cNvPr>
          <p:cNvCxnSpPr>
            <a:stCxn id="8" idx="2"/>
            <a:endCxn id="13" idx="0"/>
          </p:cNvCxnSpPr>
          <p:nvPr/>
        </p:nvCxnSpPr>
        <p:spPr>
          <a:xfrm>
            <a:off x="2301029" y="4295257"/>
            <a:ext cx="0" cy="94413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62623F58-9BE4-4658-ABCD-7515B953180E}"/>
              </a:ext>
            </a:extLst>
          </p:cNvPr>
          <p:cNvSpPr txBox="1"/>
          <p:nvPr/>
        </p:nvSpPr>
        <p:spPr>
          <a:xfrm>
            <a:off x="2304194" y="4818659"/>
            <a:ext cx="1728192" cy="461664"/>
          </a:xfrm>
          <a:prstGeom prst="rect">
            <a:avLst/>
          </a:prstGeom>
          <a:noFill/>
        </p:spPr>
        <p:txBody>
          <a:bodyPr wrap="square" rtlCol="0">
            <a:spAutoFit/>
          </a:bodyPr>
          <a:lstStyle/>
          <a:p>
            <a:r>
              <a:rPr lang="en-US" dirty="0"/>
              <a:t>0..N</a:t>
            </a:r>
            <a:endParaRPr lang="en-IN" dirty="0"/>
          </a:p>
        </p:txBody>
      </p:sp>
      <p:sp>
        <p:nvSpPr>
          <p:cNvPr id="16" name="TextBox 15">
            <a:extLst>
              <a:ext uri="{FF2B5EF4-FFF2-40B4-BE49-F238E27FC236}">
                <a16:creationId xmlns:a16="http://schemas.microsoft.com/office/drawing/2014/main" xmlns="" id="{07D4121F-D582-46B8-8E0B-844F73BC80D6}"/>
              </a:ext>
            </a:extLst>
          </p:cNvPr>
          <p:cNvSpPr txBox="1"/>
          <p:nvPr/>
        </p:nvSpPr>
        <p:spPr>
          <a:xfrm>
            <a:off x="1739847" y="4295091"/>
            <a:ext cx="2160240" cy="461665"/>
          </a:xfrm>
          <a:prstGeom prst="rect">
            <a:avLst/>
          </a:prstGeom>
          <a:noFill/>
        </p:spPr>
        <p:txBody>
          <a:bodyPr wrap="square" rtlCol="0">
            <a:spAutoFit/>
          </a:bodyPr>
          <a:lstStyle/>
          <a:p>
            <a:r>
              <a:rPr lang="en-US" dirty="0"/>
              <a:t>1</a:t>
            </a:r>
            <a:endParaRPr lang="en-IN" dirty="0"/>
          </a:p>
        </p:txBody>
      </p:sp>
      <p:sp>
        <p:nvSpPr>
          <p:cNvPr id="17" name="Rectangle 16">
            <a:extLst>
              <a:ext uri="{FF2B5EF4-FFF2-40B4-BE49-F238E27FC236}">
                <a16:creationId xmlns:a16="http://schemas.microsoft.com/office/drawing/2014/main" xmlns="" id="{75A1B47C-6DCF-496F-AE8B-D740366A65B6}"/>
              </a:ext>
            </a:extLst>
          </p:cNvPr>
          <p:cNvSpPr/>
          <p:nvPr/>
        </p:nvSpPr>
        <p:spPr>
          <a:xfrm>
            <a:off x="5169152" y="5449744"/>
            <a:ext cx="3951793" cy="99371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Behavior Implementation</a:t>
            </a:r>
          </a:p>
          <a:p>
            <a:pPr algn="ctr"/>
            <a:r>
              <a:rPr lang="en-US" dirty="0">
                <a:solidFill>
                  <a:schemeClr val="bg1"/>
                </a:solidFill>
              </a:rPr>
              <a:t>(M- option, U- Mandatory)</a:t>
            </a:r>
          </a:p>
        </p:txBody>
      </p:sp>
      <p:cxnSp>
        <p:nvCxnSpPr>
          <p:cNvPr id="18" name="Straight Connector 17">
            <a:extLst>
              <a:ext uri="{FF2B5EF4-FFF2-40B4-BE49-F238E27FC236}">
                <a16:creationId xmlns:a16="http://schemas.microsoft.com/office/drawing/2014/main" xmlns="" id="{A623208E-F808-49D4-805C-67CBD66EE0BE}"/>
              </a:ext>
            </a:extLst>
          </p:cNvPr>
          <p:cNvCxnSpPr>
            <a:stCxn id="9" idx="2"/>
            <a:endCxn id="17" idx="0"/>
          </p:cNvCxnSpPr>
          <p:nvPr/>
        </p:nvCxnSpPr>
        <p:spPr>
          <a:xfrm>
            <a:off x="7144406" y="4278694"/>
            <a:ext cx="643" cy="117105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F488B699-9FE9-4C73-BCE6-E14A2489F2C2}"/>
              </a:ext>
            </a:extLst>
          </p:cNvPr>
          <p:cNvSpPr txBox="1"/>
          <p:nvPr/>
        </p:nvSpPr>
        <p:spPr>
          <a:xfrm>
            <a:off x="7171421" y="4334529"/>
            <a:ext cx="1008105" cy="1200329"/>
          </a:xfrm>
          <a:prstGeom prst="rect">
            <a:avLst/>
          </a:prstGeom>
          <a:noFill/>
        </p:spPr>
        <p:txBody>
          <a:bodyPr wrap="square" rtlCol="0">
            <a:spAutoFit/>
          </a:bodyPr>
          <a:lstStyle/>
          <a:p>
            <a:r>
              <a:rPr lang="en-US" dirty="0"/>
              <a:t>1</a:t>
            </a:r>
          </a:p>
          <a:p>
            <a:endParaRPr lang="en-US" dirty="0"/>
          </a:p>
          <a:p>
            <a:r>
              <a:rPr lang="en-US" dirty="0"/>
              <a:t>1..N</a:t>
            </a:r>
            <a:endParaRPr lang="en-IN" dirty="0"/>
          </a:p>
        </p:txBody>
      </p:sp>
    </p:spTree>
    <p:extLst>
      <p:ext uri="{BB962C8B-B14F-4D97-AF65-F5344CB8AC3E}">
        <p14:creationId xmlns:p14="http://schemas.microsoft.com/office/powerpoint/2010/main" val="30413451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b="1" dirty="0">
                <a:latin typeface="Cooper Black" panose="0208090404030B020404" pitchFamily="18" charset="0"/>
              </a:rPr>
              <a:t>Business Object’s Runtime Implementation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07764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Create </a:t>
            </a:r>
            <a:r>
              <a:rPr lang="en-US" dirty="0">
                <a:latin typeface="Cooper Black" panose="0208090404030B020404" pitchFamily="18" charset="0"/>
              </a:rPr>
              <a:t>of Behaviour Definition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407733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Implementing Behaviour Definition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smtClean="0">
                <a:hlinkClick r:id="rId4"/>
              </a:rPr>
              <a:t>Behaviour Definition  Code</a:t>
            </a:r>
            <a:endParaRPr lang="en-US" sz="1800" dirty="0"/>
          </a:p>
        </p:txBody>
      </p:sp>
      <p:sp>
        <p:nvSpPr>
          <p:cNvPr id="10" name="TextBox 9">
            <a:extLst>
              <a:ext uri="{FF2B5EF4-FFF2-40B4-BE49-F238E27FC236}">
                <a16:creationId xmlns:a16="http://schemas.microsoft.com/office/drawing/2014/main" xmlns=""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965248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smtClean="0">
                <a:latin typeface="Cooper Black" panose="0208090404030B020404" pitchFamily="18" charset="0"/>
              </a:rPr>
              <a:t>Behaviour Pool Logic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smtClean="0">
                <a:hlinkClick r:id="rId4"/>
              </a:rPr>
              <a:t>Behaviour Pool Logic</a:t>
            </a:r>
            <a:endParaRPr lang="en-US" sz="1800" dirty="0"/>
          </a:p>
        </p:txBody>
      </p:sp>
      <p:sp>
        <p:nvSpPr>
          <p:cNvPr id="10" name="TextBox 9">
            <a:extLst>
              <a:ext uri="{FF2B5EF4-FFF2-40B4-BE49-F238E27FC236}">
                <a16:creationId xmlns:a16="http://schemas.microsoft.com/office/drawing/2014/main" xmlns=""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24424326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10062</TotalTime>
  <Words>560</Words>
  <Application>Microsoft Office PowerPoint</Application>
  <PresentationFormat>Custom</PresentationFormat>
  <Paragraphs>90</Paragraphs>
  <Slides>14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72 Black</vt: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Local Types/Classes in ABAP with Global Classes</vt:lpstr>
      <vt:lpstr>Implementing Class Pool Concept</vt:lpstr>
      <vt:lpstr>Behavior Definition  </vt:lpstr>
      <vt:lpstr>Business Object’s Runtime Implementation</vt:lpstr>
      <vt:lpstr>Create of Behaviour Definition</vt:lpstr>
      <vt:lpstr>Implementing Behaviour Definition  </vt:lpstr>
      <vt:lpstr>Behaviour Pool Logic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292</cp:revision>
  <dcterms:created xsi:type="dcterms:W3CDTF">2013-09-12T13:05:01Z</dcterms:created>
  <dcterms:modified xsi:type="dcterms:W3CDTF">2021-11-29T11:28:07Z</dcterms:modified>
</cp:coreProperties>
</file>